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Kollektif" charset="1" panose="020B0604020101010102"/>
      <p:regular r:id="rId10"/>
    </p:embeddedFont>
    <p:embeddedFont>
      <p:font typeface="Kollektif Bold" charset="1" panose="020B0604020101010102"/>
      <p:regular r:id="rId11"/>
    </p:embeddedFont>
    <p:embeddedFont>
      <p:font typeface="Kollektif Italics" charset="1" panose="020B0604020101010102"/>
      <p:regular r:id="rId12"/>
    </p:embeddedFont>
    <p:embeddedFont>
      <p:font typeface="Kollektif Bold Italics" charset="1" panose="020B0604020101010102"/>
      <p:regular r:id="rId13"/>
    </p:embeddedFont>
    <p:embeddedFont>
      <p:font typeface="DM Sans" charset="1" panose="00000000000000000000"/>
      <p:regular r:id="rId14"/>
    </p:embeddedFont>
    <p:embeddedFont>
      <p:font typeface="DM Sans Bold" charset="1" panose="00000000000000000000"/>
      <p:regular r:id="rId15"/>
    </p:embeddedFont>
    <p:embeddedFont>
      <p:font typeface="DM Sans Italics" charset="1" panose="00000000000000000000"/>
      <p:regular r:id="rId16"/>
    </p:embeddedFont>
    <p:embeddedFont>
      <p:font typeface="DM Sans Bold Italics" charset="1" panose="00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slides/slide13.xml" Type="http://schemas.openxmlformats.org/officeDocument/2006/relationships/slide"/><Relationship Id="rId31" Target="slides/slide14.xml" Type="http://schemas.openxmlformats.org/officeDocument/2006/relationships/slide"/><Relationship Id="rId32" Target="slides/slide15.xml" Type="http://schemas.openxmlformats.org/officeDocument/2006/relationships/slide"/><Relationship Id="rId33" Target="slides/slide16.xml" Type="http://schemas.openxmlformats.org/officeDocument/2006/relationships/slide"/><Relationship Id="rId34" Target="slides/slide17.xml" Type="http://schemas.openxmlformats.org/officeDocument/2006/relationships/slide"/><Relationship Id="rId35" Target="slides/slide18.xml" Type="http://schemas.openxmlformats.org/officeDocument/2006/relationships/slide"/><Relationship Id="rId36" Target="slides/slide19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2" Target="https://docs.google.com/document/d/115C2uBbvHiNjS9MFfLg-Ne2T_pIRBFQO8kIeFVMQBk0/edit?usp=sharing" TargetMode="External" Type="http://schemas.openxmlformats.org/officeDocument/2006/relationships/hyperlink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VAGEecVddt4.mp4" Type="http://schemas.openxmlformats.org/officeDocument/2006/relationships/video"/><Relationship Id="rId4" Target="../media/VAGEecVddt4.mp4" Type="http://schemas.microsoft.com/office/2007/relationships/media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atikdagu.github.io/todoweb/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2" Target="https://drive.google.com/file/d/1lcsTd82l8VflqovPnKGqTgsws9OIn8tT/view?usp=sharing" TargetMode="External" Type="http://schemas.openxmlformats.org/officeDocument/2006/relationships/hyperlink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jpeg" Type="http://schemas.openxmlformats.org/officeDocument/2006/relationships/image"/><Relationship Id="rId11" Target="../media/VAGEeWva0bU.mp4" Type="http://schemas.openxmlformats.org/officeDocument/2006/relationships/video"/><Relationship Id="rId12" Target="../media/VAGEeWva0bU.mp4" Type="http://schemas.microsoft.com/office/2007/relationships/media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jpeg" Type="http://schemas.openxmlformats.org/officeDocument/2006/relationships/image"/><Relationship Id="rId11" Target="../media/VAGEeanC9mo.mp4" Type="http://schemas.openxmlformats.org/officeDocument/2006/relationships/video"/><Relationship Id="rId12" Target="../media/VAGEeanC9mo.mp4" Type="http://schemas.microsoft.com/office/2007/relationships/media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1386843" y="7201845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14131544" y="7969488"/>
            <a:ext cx="5132702" cy="5185216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14444220" y="8329798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4802690" y="8681112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2293788" y="2870140"/>
            <a:ext cx="12232893" cy="173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34"/>
              </a:lnSpc>
            </a:pPr>
            <a:r>
              <a:rPr lang="en-US" sz="6634" u="sng">
                <a:solidFill>
                  <a:srgbClr val="227C9D"/>
                </a:solidFill>
                <a:latin typeface="Kollektif Bold"/>
              </a:rPr>
              <a:t>P-11: REMINDER AND TASK SCHEDULER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10800000">
            <a:off x="9525" y="63583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83809" y="63869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74707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0" y="85545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1083809" y="85545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1083809" y="9623721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800000">
            <a:off x="3321750" y="85831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321750" y="74993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5400000">
            <a:off x="4405559" y="85831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237941" y="9666932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321750" y="9666932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5400000">
            <a:off x="0" y="9638357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5400000">
            <a:off x="15470622" y="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5400000">
            <a:off x="16554431" y="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8" y="0"/>
                </a:lnTo>
                <a:lnTo>
                  <a:pt x="1083808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true" flipV="true" rot="0">
            <a:off x="17638239" y="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5400000">
            <a:off x="14386813" y="10838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5400000">
            <a:off x="15470622" y="10838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6554431" y="216761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8" y="0"/>
                </a:lnTo>
                <a:lnTo>
                  <a:pt x="1083808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5400000">
            <a:off x="17638239" y="10838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true" flipV="true" rot="5400000">
            <a:off x="17638239" y="216761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true" flipV="true" rot="0">
            <a:off x="15470622" y="4433486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true" flipV="true" rot="5400000">
            <a:off x="16554431" y="4433486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8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8" y="0"/>
                </a:lnTo>
                <a:lnTo>
                  <a:pt x="1083808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34" id="34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0" id="40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2" id="42"/>
          <p:cNvSpPr txBox="true"/>
          <p:nvPr/>
        </p:nvSpPr>
        <p:spPr>
          <a:xfrm rot="0">
            <a:off x="5238663" y="5013491"/>
            <a:ext cx="7197206" cy="647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u="sng">
                <a:solidFill>
                  <a:srgbClr val="004AAD"/>
                </a:solidFill>
                <a:latin typeface="DM Sans Bold"/>
              </a:rPr>
              <a:t>Team: ASAN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5674872" y="6025746"/>
            <a:ext cx="6324787" cy="2432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7111" indent="-313556" lvl="1">
              <a:lnSpc>
                <a:spcPts val="4879"/>
              </a:lnSpc>
              <a:buFont typeface="Arial"/>
              <a:buChar char="•"/>
            </a:pPr>
            <a:r>
              <a:rPr lang="en-US" sz="2904">
                <a:solidFill>
                  <a:srgbClr val="8C52FF"/>
                </a:solidFill>
                <a:latin typeface="DM Sans Bold"/>
              </a:rPr>
              <a:t>NEELABH RANA</a:t>
            </a:r>
            <a:r>
              <a:rPr lang="en-US" sz="2904">
                <a:solidFill>
                  <a:srgbClr val="000000"/>
                </a:solidFill>
                <a:latin typeface="DM Sans Bold"/>
              </a:rPr>
              <a:t>(202301476)</a:t>
            </a:r>
          </a:p>
          <a:p>
            <a:pPr algn="l" marL="627111" indent="-313556" lvl="1">
              <a:lnSpc>
                <a:spcPts val="4879"/>
              </a:lnSpc>
              <a:buFont typeface="Arial"/>
              <a:buChar char="•"/>
            </a:pPr>
            <a:r>
              <a:rPr lang="en-US" sz="2904">
                <a:solidFill>
                  <a:srgbClr val="8C52FF"/>
                </a:solidFill>
                <a:latin typeface="DM Sans Bold"/>
              </a:rPr>
              <a:t>SOHAM MEVADA </a:t>
            </a:r>
            <a:r>
              <a:rPr lang="en-US" sz="2904">
                <a:solidFill>
                  <a:srgbClr val="000000"/>
                </a:solidFill>
                <a:latin typeface="DM Sans Bold"/>
              </a:rPr>
              <a:t>(202301484)</a:t>
            </a:r>
          </a:p>
          <a:p>
            <a:pPr algn="l" marL="627111" indent="-313556" lvl="1">
              <a:lnSpc>
                <a:spcPts val="4879"/>
              </a:lnSpc>
              <a:buFont typeface="Arial"/>
              <a:buChar char="•"/>
            </a:pPr>
            <a:r>
              <a:rPr lang="en-US" sz="2904">
                <a:solidFill>
                  <a:srgbClr val="8C52FF"/>
                </a:solidFill>
                <a:latin typeface="DM Sans Bold"/>
              </a:rPr>
              <a:t>ATIK VOHRA </a:t>
            </a:r>
            <a:r>
              <a:rPr lang="en-US" sz="2904">
                <a:solidFill>
                  <a:srgbClr val="000000"/>
                </a:solidFill>
                <a:latin typeface="DM Sans Bold"/>
              </a:rPr>
              <a:t>(202301447)</a:t>
            </a:r>
          </a:p>
          <a:p>
            <a:pPr algn="l" marL="627111" indent="-313556" lvl="1">
              <a:lnSpc>
                <a:spcPts val="4879"/>
              </a:lnSpc>
              <a:buFont typeface="Arial"/>
              <a:buChar char="•"/>
            </a:pPr>
            <a:r>
              <a:rPr lang="en-US" sz="2904">
                <a:solidFill>
                  <a:srgbClr val="8C52FF"/>
                </a:solidFill>
                <a:latin typeface="DM Sans Bold"/>
              </a:rPr>
              <a:t>AKSHAT BHATT </a:t>
            </a:r>
            <a:r>
              <a:rPr lang="en-US" sz="2904">
                <a:solidFill>
                  <a:srgbClr val="000000"/>
                </a:solidFill>
                <a:latin typeface="DM Sans Bold"/>
              </a:rPr>
              <a:t>(202301460)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9" id="19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2" id="32"/>
          <p:cNvSpPr txBox="true"/>
          <p:nvPr/>
        </p:nvSpPr>
        <p:spPr>
          <a:xfrm rot="0">
            <a:off x="3863654" y="4583554"/>
            <a:ext cx="10719600" cy="488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737373"/>
                </a:solidFill>
                <a:latin typeface="DM Sans"/>
              </a:rPr>
              <a:t>Insertion time complexity:- O(1)</a:t>
            </a:r>
          </a:p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737373"/>
                </a:solidFill>
                <a:latin typeface="DM Sans"/>
              </a:rPr>
              <a:t>Insertion space complexity:- O(1)</a:t>
            </a:r>
          </a:p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737373"/>
                </a:solidFill>
                <a:latin typeface="DM Sans"/>
              </a:rPr>
              <a:t>(as the file is created in constant time in the system)</a:t>
            </a:r>
          </a:p>
          <a:p>
            <a:pPr algn="ctr">
              <a:lnSpc>
                <a:spcPts val="4320"/>
              </a:lnSpc>
            </a:pPr>
          </a:p>
          <a:p>
            <a:pPr algn="ctr">
              <a:lnSpc>
                <a:spcPts val="4320"/>
              </a:lnSpc>
            </a:pPr>
          </a:p>
          <a:p>
            <a:pPr algn="ctr">
              <a:lnSpc>
                <a:spcPts val="4320"/>
              </a:lnSpc>
            </a:pPr>
          </a:p>
          <a:p>
            <a:pPr algn="ctr">
              <a:lnSpc>
                <a:spcPts val="4320"/>
              </a:lnSpc>
            </a:pPr>
          </a:p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737373"/>
                </a:solidFill>
                <a:latin typeface="DM Sans"/>
              </a:rPr>
              <a:t>(See image for visualisation)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066814" y="2820327"/>
            <a:ext cx="11898951" cy="1021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00"/>
              </a:lnSpc>
            </a:pPr>
            <a:r>
              <a:rPr lang="en-US" sz="7600" u="sng">
                <a:solidFill>
                  <a:srgbClr val="227C9D"/>
                </a:solidFill>
                <a:latin typeface="Kollektif Bold"/>
              </a:rPr>
              <a:t>ALTERNATE ALGORITHM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9" id="19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2" id="32"/>
          <p:cNvSpPr/>
          <p:nvPr/>
        </p:nvSpPr>
        <p:spPr>
          <a:xfrm flipH="false" flipV="false" rot="0">
            <a:off x="1971172" y="228677"/>
            <a:ext cx="14032754" cy="10124055"/>
          </a:xfrm>
          <a:custGeom>
            <a:avLst/>
            <a:gdLst/>
            <a:ahLst/>
            <a:cxnLst/>
            <a:rect r="r" b="b" t="t" l="l"/>
            <a:pathLst>
              <a:path h="10124055" w="14032754">
                <a:moveTo>
                  <a:pt x="0" y="0"/>
                </a:moveTo>
                <a:lnTo>
                  <a:pt x="14032754" y="0"/>
                </a:lnTo>
                <a:lnTo>
                  <a:pt x="14032754" y="10124055"/>
                </a:lnTo>
                <a:lnTo>
                  <a:pt x="0" y="1012405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358" t="-3277" r="-2053" b="-2783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1377212" y="4995996"/>
            <a:ext cx="4201266" cy="863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2"/>
              </a:lnSpc>
              <a:spcBef>
                <a:spcPct val="0"/>
              </a:spcBef>
            </a:pPr>
            <a:r>
              <a:rPr lang="en-US" sz="3011">
                <a:solidFill>
                  <a:srgbClr val="000000"/>
                </a:solidFill>
                <a:latin typeface="DM Sans"/>
              </a:rPr>
              <a:t>INSERTION OF TASK 3 IN THE HASH TABLE</a:t>
            </a:r>
          </a:p>
        </p:txBody>
      </p:sp>
    </p:spTree>
  </p:cSld>
  <p:clrMapOvr>
    <a:masterClrMapping/>
  </p:clrMapOvr>
  <p:transition spd="slow">
    <p:cover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9" id="19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2" id="32"/>
          <p:cNvSpPr txBox="true"/>
          <p:nvPr/>
        </p:nvSpPr>
        <p:spPr>
          <a:xfrm rot="0">
            <a:off x="3863654" y="4871434"/>
            <a:ext cx="10719600" cy="434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545454"/>
                </a:solidFill>
                <a:latin typeface="DM Sans"/>
              </a:rPr>
              <a:t>Deletion time complexity:- O(1)</a:t>
            </a:r>
          </a:p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545454"/>
                </a:solidFill>
                <a:latin typeface="DM Sans"/>
              </a:rPr>
              <a:t>Deletion space complexity:- O(1)</a:t>
            </a:r>
          </a:p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545454"/>
                </a:solidFill>
                <a:latin typeface="DM Sans"/>
              </a:rPr>
              <a:t>(as the file is deletd in constant time in the system)</a:t>
            </a:r>
          </a:p>
          <a:p>
            <a:pPr algn="ctr">
              <a:lnSpc>
                <a:spcPts val="4320"/>
              </a:lnSpc>
            </a:pPr>
          </a:p>
          <a:p>
            <a:pPr algn="ctr">
              <a:lnSpc>
                <a:spcPts val="4320"/>
              </a:lnSpc>
            </a:pPr>
          </a:p>
          <a:p>
            <a:pPr algn="ctr">
              <a:lnSpc>
                <a:spcPts val="4320"/>
              </a:lnSpc>
            </a:pPr>
          </a:p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545454"/>
                </a:solidFill>
                <a:latin typeface="DM Sans"/>
              </a:rPr>
              <a:t>See image for visualisation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137623" y="3607508"/>
            <a:ext cx="11898951" cy="1021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00"/>
              </a:lnSpc>
            </a:pPr>
            <a:r>
              <a:rPr lang="en-US" sz="7600" u="sng">
                <a:solidFill>
                  <a:srgbClr val="227C9D"/>
                </a:solidFill>
                <a:latin typeface="Kollektif Bold"/>
              </a:rPr>
              <a:t>ALTERNATE ALGORITHM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2167618" y="-108094"/>
            <a:ext cx="13952764" cy="10503188"/>
          </a:xfrm>
          <a:custGeom>
            <a:avLst/>
            <a:gdLst/>
            <a:ahLst/>
            <a:cxnLst/>
            <a:rect r="r" b="b" t="t" l="l"/>
            <a:pathLst>
              <a:path h="10503188" w="13952764">
                <a:moveTo>
                  <a:pt x="0" y="0"/>
                </a:moveTo>
                <a:lnTo>
                  <a:pt x="13952764" y="0"/>
                </a:lnTo>
                <a:lnTo>
                  <a:pt x="13952764" y="10503188"/>
                </a:lnTo>
                <a:lnTo>
                  <a:pt x="0" y="105031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544018" y="3675272"/>
            <a:ext cx="5421071" cy="1468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3"/>
              </a:lnSpc>
              <a:spcBef>
                <a:spcPct val="0"/>
              </a:spcBef>
            </a:pPr>
            <a:r>
              <a:rPr lang="en-US" sz="3453">
                <a:solidFill>
                  <a:srgbClr val="5B6066"/>
                </a:solidFill>
                <a:latin typeface="DM Sans"/>
              </a:rPr>
              <a:t>The access to the pointer is released from task 3 , thus it is deleted</a:t>
            </a:r>
          </a:p>
        </p:txBody>
      </p:sp>
    </p:spTree>
  </p:cSld>
  <p:clrMapOvr>
    <a:masterClrMapping/>
  </p:clrMapOvr>
  <p:transition spd="slow">
    <p:cover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2331308" y="1528606"/>
            <a:ext cx="12866041" cy="1330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227C9D"/>
                </a:solidFill>
                <a:latin typeface="Kollektif Bold"/>
              </a:rPr>
              <a:t>SUMMARY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94941" y="5608386"/>
            <a:ext cx="10719600" cy="400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9"/>
              </a:lnSpc>
            </a:pPr>
            <a:r>
              <a:rPr lang="en-US" sz="3799">
                <a:solidFill>
                  <a:srgbClr val="737373"/>
                </a:solidFill>
                <a:latin typeface="DM Sans"/>
              </a:rPr>
              <a:t>This were the main algorithm of oursolution and for further detailed information of each function, please refer to the Document attached below.</a:t>
            </a:r>
          </a:p>
          <a:p>
            <a:pPr algn="ctr">
              <a:lnSpc>
                <a:spcPts val="4559"/>
              </a:lnSpc>
            </a:pPr>
          </a:p>
          <a:p>
            <a:pPr algn="ctr">
              <a:lnSpc>
                <a:spcPts val="4559"/>
              </a:lnSpc>
            </a:pPr>
          </a:p>
          <a:p>
            <a:pPr algn="ctr">
              <a:lnSpc>
                <a:spcPts val="4559"/>
              </a:lnSpc>
            </a:pPr>
            <a:r>
              <a:rPr lang="en-US" sz="3799">
                <a:solidFill>
                  <a:srgbClr val="737373"/>
                </a:solidFill>
                <a:latin typeface="DM Sans"/>
              </a:rPr>
              <a:t>Link: </a:t>
            </a:r>
            <a:r>
              <a:rPr lang="en-US" sz="3799" u="sng">
                <a:solidFill>
                  <a:srgbClr val="737373"/>
                </a:solidFill>
                <a:latin typeface="DM Sans"/>
                <a:hlinkClick r:id="rId2" tooltip="https://docs.google.com/document/d/115C2uBbvHiNjS9MFfLg-Ne2T_pIRBFQO8kIeFVMQBk0/edit?usp=sharing"/>
              </a:rPr>
              <a:t>Document</a:t>
            </a:r>
          </a:p>
        </p:txBody>
      </p:sp>
      <p:grpSp>
        <p:nvGrpSpPr>
          <p:cNvPr name="Group 12" id="12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true" flipV="true" rot="5400000">
            <a:off x="12770705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true" flipV="true" rot="-10800000">
            <a:off x="12770705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1083809" y="3834830"/>
            <a:ext cx="16001581" cy="1468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5"/>
              </a:lnSpc>
            </a:pPr>
            <a:r>
              <a:rPr lang="en-US" sz="3500">
                <a:solidFill>
                  <a:srgbClr val="737373"/>
                </a:solidFill>
                <a:latin typeface="DM Sans"/>
              </a:rPr>
              <a:t>The insertion and deletion functions are used heavily in the defination of other functions which contriute a major chunk in the </a:t>
            </a:r>
          </a:p>
          <a:p>
            <a:pPr algn="ctr">
              <a:lnSpc>
                <a:spcPts val="3885"/>
              </a:lnSpc>
              <a:spcBef>
                <a:spcPct val="0"/>
              </a:spcBef>
            </a:pPr>
            <a:r>
              <a:rPr lang="en-US" sz="3500">
                <a:solidFill>
                  <a:srgbClr val="737373"/>
                </a:solidFill>
                <a:latin typeface="DM Sans"/>
              </a:rPr>
              <a:t>implementation of various functionalities.</a:t>
            </a: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91667" y="525116"/>
            <a:ext cx="15967633" cy="739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5600" u="sng">
                <a:solidFill>
                  <a:srgbClr val="FE6D73"/>
                </a:solidFill>
                <a:latin typeface="Kollektif Bold"/>
              </a:rPr>
              <a:t>SOME KEY FEATURES WE ADDED: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800000">
            <a:off x="-235436" y="5849637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38848" y="5878212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44961" y="6962021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-244961" y="80458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838848" y="80458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838848" y="91296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3076789" y="80553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076789" y="6971546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4227273" y="913916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992980" y="913916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076789" y="913916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400000">
            <a:off x="-244961" y="91296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4423779" y="5849637"/>
            <a:ext cx="8847511" cy="8855676"/>
            <a:chOff x="0" y="0"/>
            <a:chExt cx="11796681" cy="11807568"/>
          </a:xfrm>
        </p:grpSpPr>
        <p:grpSp>
          <p:nvGrpSpPr>
            <p:cNvPr name="Group 16" id="16"/>
            <p:cNvGrpSpPr/>
            <p:nvPr/>
          </p:nvGrpSpPr>
          <p:grpSpPr>
            <a:xfrm rot="2700000">
              <a:off x="1676828" y="2799524"/>
              <a:ext cx="9887197" cy="4753460"/>
              <a:chOff x="0" y="0"/>
              <a:chExt cx="660400" cy="3175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60400" cy="317500"/>
              </a:xfrm>
              <a:custGeom>
                <a:avLst/>
                <a:gdLst/>
                <a:ahLst/>
                <a:cxnLst/>
                <a:rect r="r" b="b" t="t" l="l"/>
                <a:pathLst>
                  <a:path h="3175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8CA9AD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146050"/>
                <a:ext cx="660400" cy="171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3"/>
                  </a:lnSpc>
                </a:pPr>
              </a:p>
            </p:txBody>
          </p:sp>
        </p:grpSp>
        <p:sp>
          <p:nvSpPr>
            <p:cNvPr name="AutoShape 19" id="19"/>
            <p:cNvSpPr/>
            <p:nvPr/>
          </p:nvSpPr>
          <p:spPr>
            <a:xfrm>
              <a:off x="1060010" y="3892256"/>
              <a:ext cx="6913622" cy="6843603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0" id="20"/>
            <p:cNvSpPr/>
            <p:nvPr/>
          </p:nvSpPr>
          <p:spPr>
            <a:xfrm>
              <a:off x="774748" y="4309159"/>
              <a:ext cx="6718471" cy="6718471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1" id="21"/>
            <p:cNvSpPr/>
            <p:nvPr/>
          </p:nvSpPr>
          <p:spPr>
            <a:xfrm>
              <a:off x="535279" y="4787119"/>
              <a:ext cx="6489522" cy="6489522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2" id="22"/>
            <p:cNvSpPr/>
            <p:nvPr/>
          </p:nvSpPr>
          <p:spPr>
            <a:xfrm>
              <a:off x="366406" y="5302142"/>
              <a:ext cx="6254021" cy="6254021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3" id="23"/>
            <p:cNvSpPr/>
            <p:nvPr/>
          </p:nvSpPr>
          <p:spPr>
            <a:xfrm>
              <a:off x="174601" y="5888378"/>
              <a:ext cx="5796899" cy="5796899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4" id="24"/>
            <p:cNvSpPr/>
            <p:nvPr/>
          </p:nvSpPr>
          <p:spPr>
            <a:xfrm>
              <a:off x="13508" y="6480010"/>
              <a:ext cx="5284799" cy="5314125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5" id="25"/>
            <p:cNvSpPr/>
            <p:nvPr/>
          </p:nvSpPr>
          <p:spPr>
            <a:xfrm>
              <a:off x="47865" y="7228854"/>
              <a:ext cx="4503313" cy="4480077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6" id="26"/>
            <p:cNvSpPr/>
            <p:nvPr/>
          </p:nvSpPr>
          <p:spPr>
            <a:xfrm>
              <a:off x="165620" y="8131631"/>
              <a:ext cx="3504797" cy="3562626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7" id="27"/>
            <p:cNvSpPr/>
            <p:nvPr/>
          </p:nvSpPr>
          <p:spPr>
            <a:xfrm>
              <a:off x="676661" y="9346264"/>
              <a:ext cx="1790115" cy="1790115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28" id="28"/>
          <p:cNvSpPr txBox="true"/>
          <p:nvPr/>
        </p:nvSpPr>
        <p:spPr>
          <a:xfrm rot="0">
            <a:off x="3740988" y="1389745"/>
            <a:ext cx="10806023" cy="8121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83579" indent="-391790" lvl="1">
              <a:lnSpc>
                <a:spcPts val="5879"/>
              </a:lnSpc>
              <a:buFont typeface="Arial"/>
              <a:buChar char="•"/>
            </a:pPr>
            <a:r>
              <a:rPr lang="en-US" sz="3629">
                <a:solidFill>
                  <a:srgbClr val="737373"/>
                </a:solidFill>
                <a:latin typeface="DM Sans Bold"/>
              </a:rPr>
              <a:t>Username and password</a:t>
            </a:r>
          </a:p>
          <a:p>
            <a:pPr algn="ctr" marL="783579" indent="-391790" lvl="1">
              <a:lnSpc>
                <a:spcPts val="5879"/>
              </a:lnSpc>
              <a:buFont typeface="Arial"/>
              <a:buChar char="•"/>
            </a:pPr>
            <a:r>
              <a:rPr lang="en-US" sz="3629">
                <a:solidFill>
                  <a:srgbClr val="737373"/>
                </a:solidFill>
                <a:latin typeface="DM Sans Bold"/>
              </a:rPr>
              <a:t>Uniqueness of  Usernames</a:t>
            </a:r>
          </a:p>
          <a:p>
            <a:pPr algn="ctr" marL="783579" indent="-391790" lvl="1">
              <a:lnSpc>
                <a:spcPts val="5879"/>
              </a:lnSpc>
              <a:buFont typeface="Arial"/>
              <a:buChar char="•"/>
            </a:pPr>
            <a:r>
              <a:rPr lang="en-US" sz="3629">
                <a:solidFill>
                  <a:srgbClr val="737373"/>
                </a:solidFill>
                <a:latin typeface="DM Sans Bold"/>
              </a:rPr>
              <a:t>Daily Task Segment</a:t>
            </a:r>
          </a:p>
          <a:p>
            <a:pPr algn="ctr" marL="783579" indent="-391790" lvl="1">
              <a:lnSpc>
                <a:spcPts val="5879"/>
              </a:lnSpc>
              <a:buFont typeface="Arial"/>
              <a:buChar char="•"/>
            </a:pPr>
            <a:r>
              <a:rPr lang="en-US" sz="3629">
                <a:solidFill>
                  <a:srgbClr val="737373"/>
                </a:solidFill>
                <a:latin typeface="DM Sans Bold"/>
              </a:rPr>
              <a:t>Editing Task(Every field of task including Rescheduling)</a:t>
            </a:r>
          </a:p>
          <a:p>
            <a:pPr algn="ctr" marL="783579" indent="-391790" lvl="1">
              <a:lnSpc>
                <a:spcPts val="5879"/>
              </a:lnSpc>
              <a:buFont typeface="Arial"/>
              <a:buChar char="•"/>
            </a:pPr>
            <a:r>
              <a:rPr lang="en-US" sz="3629">
                <a:solidFill>
                  <a:srgbClr val="737373"/>
                </a:solidFill>
                <a:latin typeface="DM Sans Bold"/>
              </a:rPr>
              <a:t>Maintaining Data even after code is Terminated</a:t>
            </a:r>
          </a:p>
          <a:p>
            <a:pPr algn="ctr" marL="783579" indent="-391790" lvl="1">
              <a:lnSpc>
                <a:spcPts val="5879"/>
              </a:lnSpc>
              <a:buFont typeface="Arial"/>
              <a:buChar char="•"/>
            </a:pPr>
            <a:r>
              <a:rPr lang="en-US" sz="3629">
                <a:solidFill>
                  <a:srgbClr val="737373"/>
                </a:solidFill>
                <a:latin typeface="DM Sans Bold"/>
              </a:rPr>
              <a:t>Display of Incomplete Daily Task</a:t>
            </a:r>
          </a:p>
          <a:p>
            <a:pPr algn="ctr" marL="783579" indent="-391790" lvl="1">
              <a:lnSpc>
                <a:spcPts val="5879"/>
              </a:lnSpc>
              <a:buFont typeface="Arial"/>
              <a:buChar char="•"/>
            </a:pPr>
            <a:r>
              <a:rPr lang="en-US" sz="3629">
                <a:solidFill>
                  <a:srgbClr val="737373"/>
                </a:solidFill>
                <a:latin typeface="DM Sans Bold"/>
              </a:rPr>
              <a:t>Deletion of Whole tasks list </a:t>
            </a:r>
          </a:p>
          <a:p>
            <a:pPr algn="ctr" marL="783579" indent="-391790" lvl="1">
              <a:lnSpc>
                <a:spcPts val="5879"/>
              </a:lnSpc>
              <a:buFont typeface="Arial"/>
              <a:buChar char="•"/>
            </a:pPr>
            <a:r>
              <a:rPr lang="en-US" sz="3629">
                <a:solidFill>
                  <a:srgbClr val="737373"/>
                </a:solidFill>
                <a:latin typeface="DM Sans Bold"/>
              </a:rPr>
              <a:t>Use of Switch cases to increase interaction with the user</a:t>
            </a:r>
          </a:p>
        </p:txBody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-2700000">
            <a:off x="11386843" y="7201845"/>
            <a:ext cx="7415398" cy="3565095"/>
            <a:chOff x="0" y="0"/>
            <a:chExt cx="660400" cy="3175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 flipV="true">
            <a:off x="14131544" y="7969488"/>
            <a:ext cx="5132702" cy="5185216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V="true">
            <a:off x="14444220" y="8329798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V="true">
            <a:off x="14802690" y="8681112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9" id="19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37628" t="1605" r="37354" b="7013"/>
          <a:stretch>
            <a:fillRect/>
          </a:stretch>
        </p:blipFill>
        <p:spPr>
          <a:xfrm flipH="false" flipV="false" rot="0">
            <a:off x="4875299" y="152488"/>
            <a:ext cx="4818015" cy="9899428"/>
          </a:xfrm>
          <a:prstGeom prst="rect">
            <a:avLst/>
          </a:prstGeom>
          <a:ln w="57150" cap="rnd">
            <a:solidFill>
              <a:srgbClr val="000000"/>
            </a:solidFill>
            <a:prstDash val="solid"/>
          </a:ln>
        </p:spPr>
      </p:pic>
      <p:sp>
        <p:nvSpPr>
          <p:cNvPr name="TextBox 20" id="20"/>
          <p:cNvSpPr txBox="true"/>
          <p:nvPr/>
        </p:nvSpPr>
        <p:spPr>
          <a:xfrm rot="0">
            <a:off x="11072865" y="3637669"/>
            <a:ext cx="6117357" cy="227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8000">
                <a:solidFill>
                  <a:srgbClr val="227C9D"/>
                </a:solidFill>
                <a:latin typeface="DM Sans"/>
              </a:rPr>
              <a:t>Short Clip of </a:t>
            </a:r>
          </a:p>
          <a:p>
            <a:pPr algn="ctr">
              <a:lnSpc>
                <a:spcPts val="8880"/>
              </a:lnSpc>
              <a:spcBef>
                <a:spcPct val="0"/>
              </a:spcBef>
            </a:pPr>
            <a:r>
              <a:rPr lang="en-US" sz="8000">
                <a:solidFill>
                  <a:srgbClr val="227C9D"/>
                </a:solidFill>
                <a:latin typeface="DM Sans"/>
              </a:rPr>
              <a:t>our GUI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43440" y="3195034"/>
            <a:ext cx="10620170" cy="1330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227C9D"/>
                </a:solidFill>
                <a:latin typeface="Kollektif Bold"/>
              </a:rPr>
              <a:t>REGARDING GUI: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5400000">
            <a:off x="12770705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-10800000">
            <a:off x="12770705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23" id="23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31" id="31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9" id="39"/>
          <p:cNvSpPr txBox="true"/>
          <p:nvPr/>
        </p:nvSpPr>
        <p:spPr>
          <a:xfrm rot="0">
            <a:off x="3863654" y="4605755"/>
            <a:ext cx="10719600" cy="246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9"/>
              </a:lnSpc>
            </a:pPr>
            <a:r>
              <a:rPr lang="en-US" sz="4299">
                <a:solidFill>
                  <a:srgbClr val="545454"/>
                </a:solidFill>
                <a:latin typeface="DM Sans"/>
              </a:rPr>
              <a:t>We have made a GUI using HTML,CSS and javascript which is made </a:t>
            </a:r>
          </a:p>
          <a:p>
            <a:pPr algn="ctr">
              <a:lnSpc>
                <a:spcPts val="5159"/>
              </a:lnSpc>
            </a:pPr>
            <a:r>
              <a:rPr lang="en-US" sz="4299">
                <a:solidFill>
                  <a:srgbClr val="545454"/>
                </a:solidFill>
                <a:latin typeface="DM Sans"/>
              </a:rPr>
              <a:t>considering mobile usage .</a:t>
            </a:r>
          </a:p>
          <a:p>
            <a:pPr algn="ctr">
              <a:lnSpc>
                <a:spcPts val="4199"/>
              </a:lnSpc>
            </a:pPr>
            <a:r>
              <a:rPr lang="en-US" sz="3499">
                <a:solidFill>
                  <a:srgbClr val="545454"/>
                </a:solidFill>
                <a:latin typeface="DM Sans"/>
              </a:rPr>
              <a:t>Link To GUI:  </a:t>
            </a:r>
            <a:r>
              <a:rPr lang="en-US" sz="3499" u="sng">
                <a:solidFill>
                  <a:srgbClr val="545454"/>
                </a:solidFill>
                <a:latin typeface="DM Sans"/>
                <a:hlinkClick r:id="rId10" tooltip="https://atikdagu.github.io/todoweb/"/>
              </a:rPr>
              <a:t>https: //atikdagu.github.io/todoweb/</a:t>
            </a:r>
          </a:p>
        </p:txBody>
      </p:sp>
    </p:spTree>
  </p:cSld>
  <p:clrMapOvr>
    <a:masterClrMapping/>
  </p:clrMapOvr>
  <p:transition spd="slow">
    <p:push dir="d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2710979" y="3194050"/>
            <a:ext cx="12866041" cy="1330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227C9D"/>
                </a:solidFill>
                <a:latin typeface="Kollektif Bold"/>
              </a:rPr>
              <a:t>VOICE OVER VIDEO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784200" y="5883275"/>
            <a:ext cx="10719600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737373"/>
                </a:solidFill>
                <a:latin typeface="DM Sans Bold"/>
              </a:rPr>
              <a:t>Link: </a:t>
            </a:r>
            <a:r>
              <a:rPr lang="en-US" sz="5600" u="sng">
                <a:solidFill>
                  <a:srgbClr val="737373"/>
                </a:solidFill>
                <a:latin typeface="DM Sans Bold"/>
                <a:hlinkClick r:id="rId2" tooltip="https://drive.google.com/file/d/1lcsTd82l8VflqovPnKGqTgsws9OIn8tT/view?usp=sharing"/>
              </a:rPr>
              <a:t>Voice Over Video</a:t>
            </a:r>
          </a:p>
        </p:txBody>
      </p:sp>
      <p:grpSp>
        <p:nvGrpSpPr>
          <p:cNvPr name="Group 12" id="12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true" flipV="true" rot="5400000">
            <a:off x="12770705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true" flipV="true" rot="-10800000">
            <a:off x="12770705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33915" y="4189410"/>
            <a:ext cx="10620170" cy="1657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99"/>
              </a:lnSpc>
            </a:pPr>
            <a:r>
              <a:rPr lang="en-US" sz="12399">
                <a:solidFill>
                  <a:srgbClr val="227C9D"/>
                </a:solidFill>
                <a:latin typeface="Kollektif Bold"/>
              </a:rPr>
              <a:t>THANK YOU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5400000">
            <a:off x="12770705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-10800000">
            <a:off x="12770705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3123603" y="5475036"/>
            <a:ext cx="8847511" cy="8855676"/>
            <a:chOff x="0" y="0"/>
            <a:chExt cx="11796681" cy="11807568"/>
          </a:xfrm>
        </p:grpSpPr>
        <p:grpSp>
          <p:nvGrpSpPr>
            <p:cNvPr name="Group 21" id="21"/>
            <p:cNvGrpSpPr/>
            <p:nvPr/>
          </p:nvGrpSpPr>
          <p:grpSpPr>
            <a:xfrm rot="2700000">
              <a:off x="1676828" y="2799524"/>
              <a:ext cx="9887197" cy="4753460"/>
              <a:chOff x="0" y="0"/>
              <a:chExt cx="660400" cy="3175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60400" cy="317500"/>
              </a:xfrm>
              <a:custGeom>
                <a:avLst/>
                <a:gdLst/>
                <a:ahLst/>
                <a:cxnLst/>
                <a:rect r="r" b="b" t="t" l="l"/>
                <a:pathLst>
                  <a:path h="3175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8CA9AD"/>
                </a:solidFill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146050"/>
                <a:ext cx="660400" cy="171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3"/>
                  </a:lnSpc>
                </a:pPr>
              </a:p>
            </p:txBody>
          </p:sp>
        </p:grpSp>
        <p:sp>
          <p:nvSpPr>
            <p:cNvPr name="AutoShape 24" id="24"/>
            <p:cNvSpPr/>
            <p:nvPr/>
          </p:nvSpPr>
          <p:spPr>
            <a:xfrm>
              <a:off x="1060010" y="3892256"/>
              <a:ext cx="6913622" cy="6843603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5" id="25"/>
            <p:cNvSpPr/>
            <p:nvPr/>
          </p:nvSpPr>
          <p:spPr>
            <a:xfrm>
              <a:off x="774748" y="4309159"/>
              <a:ext cx="6718471" cy="6718471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6" id="26"/>
            <p:cNvSpPr/>
            <p:nvPr/>
          </p:nvSpPr>
          <p:spPr>
            <a:xfrm>
              <a:off x="535279" y="4787119"/>
              <a:ext cx="6489522" cy="6489522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7" id="27"/>
            <p:cNvSpPr/>
            <p:nvPr/>
          </p:nvSpPr>
          <p:spPr>
            <a:xfrm>
              <a:off x="366406" y="5302142"/>
              <a:ext cx="6254021" cy="6254021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8" id="28"/>
            <p:cNvSpPr/>
            <p:nvPr/>
          </p:nvSpPr>
          <p:spPr>
            <a:xfrm>
              <a:off x="174601" y="5888378"/>
              <a:ext cx="5796899" cy="5796899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9" id="29"/>
            <p:cNvSpPr/>
            <p:nvPr/>
          </p:nvSpPr>
          <p:spPr>
            <a:xfrm>
              <a:off x="13508" y="6480010"/>
              <a:ext cx="5284799" cy="5314125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0" id="30"/>
            <p:cNvSpPr/>
            <p:nvPr/>
          </p:nvSpPr>
          <p:spPr>
            <a:xfrm>
              <a:off x="47865" y="7228854"/>
              <a:ext cx="4503313" cy="4480077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1" id="31"/>
            <p:cNvSpPr/>
            <p:nvPr/>
          </p:nvSpPr>
          <p:spPr>
            <a:xfrm>
              <a:off x="165620" y="8131631"/>
              <a:ext cx="3504797" cy="3562626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>
              <a:off x="676661" y="9346264"/>
              <a:ext cx="1790115" cy="1790115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33" id="33"/>
          <p:cNvGrpSpPr/>
          <p:nvPr/>
        </p:nvGrpSpPr>
        <p:grpSpPr>
          <a:xfrm rot="0">
            <a:off x="-2634012" y="-5192964"/>
            <a:ext cx="8847511" cy="8855676"/>
            <a:chOff x="0" y="0"/>
            <a:chExt cx="11796681" cy="11807568"/>
          </a:xfrm>
        </p:grpSpPr>
        <p:grpSp>
          <p:nvGrpSpPr>
            <p:cNvPr name="Group 34" id="34"/>
            <p:cNvGrpSpPr/>
            <p:nvPr/>
          </p:nvGrpSpPr>
          <p:grpSpPr>
            <a:xfrm rot="2700000">
              <a:off x="1676828" y="2799524"/>
              <a:ext cx="9887197" cy="4753460"/>
              <a:chOff x="0" y="0"/>
              <a:chExt cx="660400" cy="3175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660400" cy="317500"/>
              </a:xfrm>
              <a:custGeom>
                <a:avLst/>
                <a:gdLst/>
                <a:ahLst/>
                <a:cxnLst/>
                <a:rect r="r" b="b" t="t" l="l"/>
                <a:pathLst>
                  <a:path h="3175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8CA9AD"/>
                </a:solidFill>
                <a:prstDash val="solid"/>
                <a:miter/>
              </a:ln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146050"/>
                <a:ext cx="660400" cy="171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3"/>
                  </a:lnSpc>
                </a:pPr>
              </a:p>
            </p:txBody>
          </p:sp>
        </p:grpSp>
        <p:sp>
          <p:nvSpPr>
            <p:cNvPr name="AutoShape 37" id="37"/>
            <p:cNvSpPr/>
            <p:nvPr/>
          </p:nvSpPr>
          <p:spPr>
            <a:xfrm>
              <a:off x="1060010" y="3892256"/>
              <a:ext cx="6913622" cy="6843603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8" id="38"/>
            <p:cNvSpPr/>
            <p:nvPr/>
          </p:nvSpPr>
          <p:spPr>
            <a:xfrm>
              <a:off x="774748" y="4309159"/>
              <a:ext cx="6718471" cy="6718471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9" id="39"/>
            <p:cNvSpPr/>
            <p:nvPr/>
          </p:nvSpPr>
          <p:spPr>
            <a:xfrm>
              <a:off x="535279" y="4787119"/>
              <a:ext cx="6489522" cy="6489522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0" id="40"/>
            <p:cNvSpPr/>
            <p:nvPr/>
          </p:nvSpPr>
          <p:spPr>
            <a:xfrm>
              <a:off x="366406" y="5302142"/>
              <a:ext cx="6254021" cy="6254021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1" id="41"/>
            <p:cNvSpPr/>
            <p:nvPr/>
          </p:nvSpPr>
          <p:spPr>
            <a:xfrm>
              <a:off x="174601" y="5888378"/>
              <a:ext cx="5796899" cy="5796899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2" id="42"/>
            <p:cNvSpPr/>
            <p:nvPr/>
          </p:nvSpPr>
          <p:spPr>
            <a:xfrm>
              <a:off x="13508" y="6480010"/>
              <a:ext cx="5284799" cy="5314125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3" id="43"/>
            <p:cNvSpPr/>
            <p:nvPr/>
          </p:nvSpPr>
          <p:spPr>
            <a:xfrm>
              <a:off x="47865" y="7228854"/>
              <a:ext cx="4503313" cy="4480077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4" id="44"/>
            <p:cNvSpPr/>
            <p:nvPr/>
          </p:nvSpPr>
          <p:spPr>
            <a:xfrm>
              <a:off x="165620" y="8131631"/>
              <a:ext cx="3504797" cy="3562626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5" id="45"/>
            <p:cNvSpPr/>
            <p:nvPr/>
          </p:nvSpPr>
          <p:spPr>
            <a:xfrm>
              <a:off x="676661" y="9346264"/>
              <a:ext cx="1790115" cy="1790115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  <p:transition spd="slow">
    <p:push dir="d"/>
  </p:transition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3121973" y="3310890"/>
            <a:ext cx="12044053" cy="129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9600">
                <a:solidFill>
                  <a:srgbClr val="FE6D73"/>
                </a:solidFill>
                <a:latin typeface="Kollektif Bold"/>
              </a:rPr>
              <a:t>“STAY ON TOP </a:t>
            </a:r>
          </a:p>
        </p:txBody>
      </p:sp>
      <p:grpSp>
        <p:nvGrpSpPr>
          <p:cNvPr name="Group 14" id="14"/>
          <p:cNvGrpSpPr/>
          <p:nvPr/>
        </p:nvGrpSpPr>
        <p:grpSpPr>
          <a:xfrm rot="-2700000">
            <a:off x="11386843" y="7201845"/>
            <a:ext cx="7415398" cy="3565095"/>
            <a:chOff x="0" y="0"/>
            <a:chExt cx="660400" cy="317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 flipV="true">
            <a:off x="14131544" y="7969488"/>
            <a:ext cx="5132702" cy="5185216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V="true">
            <a:off x="14444220" y="8329798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V="true">
            <a:off x="14802690" y="8681112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2726641" y="4583430"/>
            <a:ext cx="12834719" cy="129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9600">
                <a:solidFill>
                  <a:srgbClr val="227C9D"/>
                </a:solidFill>
                <a:latin typeface="Kollektif Bold"/>
              </a:rPr>
              <a:t>OF YOUR TASK WITH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121973" y="5855970"/>
            <a:ext cx="12044053" cy="129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9600">
                <a:solidFill>
                  <a:srgbClr val="FFCB77"/>
                </a:solidFill>
                <a:latin typeface="Kollektif Bold"/>
              </a:rPr>
              <a:t>EASE”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0" id="20"/>
          <p:cNvSpPr/>
          <p:nvPr/>
        </p:nvSpPr>
        <p:spPr>
          <a:xfrm flipH="true" flipV="true" rot="5400000">
            <a:off x="12770705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true" rot="-10800000">
            <a:off x="12770705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290810" y="4747012"/>
            <a:ext cx="13829572" cy="190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2"/>
              </a:lnSpc>
            </a:pPr>
            <a:r>
              <a:rPr lang="en-US" sz="3127">
                <a:solidFill>
                  <a:srgbClr val="737373"/>
                </a:solidFill>
                <a:latin typeface="DM Sans"/>
              </a:rPr>
              <a:t>Create an application that manages tasks and schedules using data structures to </a:t>
            </a:r>
            <a:r>
              <a:rPr lang="en-US" sz="3127">
                <a:solidFill>
                  <a:srgbClr val="737373"/>
                </a:solidFill>
                <a:latin typeface="DM Sans"/>
              </a:rPr>
              <a:t>prioritize and track tasks based on deadlines or importance levels. It should also have reminder functionality as the deadline is approaching.</a:t>
            </a:r>
          </a:p>
        </p:txBody>
      </p:sp>
      <p:sp>
        <p:nvSpPr>
          <p:cNvPr name="AutoShape 23" id="23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083809" y="3675769"/>
            <a:ext cx="16110857" cy="775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5799" u="sng">
                <a:solidFill>
                  <a:srgbClr val="227C9D"/>
                </a:solidFill>
                <a:latin typeface="Kollektif Bold"/>
              </a:rPr>
              <a:t>P-11. REMINDER AND TASK MANAGER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525" y="824316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3809" y="82717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93555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321750" y="93841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204191" y="813748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204191" y="922129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175491" y="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5400000">
            <a:off x="17204191" y="226113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0"/>
                </a:moveTo>
                <a:lnTo>
                  <a:pt x="0" y="0"/>
                </a:lnTo>
                <a:lnTo>
                  <a:pt x="0" y="1083809"/>
                </a:lnTo>
                <a:lnTo>
                  <a:pt x="1083809" y="1083809"/>
                </a:lnTo>
                <a:lnTo>
                  <a:pt x="108380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5400000">
            <a:off x="16120382" y="932697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1083809"/>
                </a:moveTo>
                <a:lnTo>
                  <a:pt x="1083809" y="1083809"/>
                </a:lnTo>
                <a:lnTo>
                  <a:pt x="1083809" y="0"/>
                </a:lnTo>
                <a:lnTo>
                  <a:pt x="0" y="0"/>
                </a:lnTo>
                <a:lnTo>
                  <a:pt x="0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5400000">
            <a:off x="17259300" y="10838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-5400000">
            <a:off x="16175491" y="10838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046040" y="2346177"/>
            <a:ext cx="10241960" cy="5408474"/>
          </a:xfrm>
          <a:custGeom>
            <a:avLst/>
            <a:gdLst/>
            <a:ahLst/>
            <a:cxnLst/>
            <a:rect r="r" b="b" t="t" l="l"/>
            <a:pathLst>
              <a:path h="5408474" w="10241960">
                <a:moveTo>
                  <a:pt x="0" y="0"/>
                </a:moveTo>
                <a:lnTo>
                  <a:pt x="10241960" y="0"/>
                </a:lnTo>
                <a:lnTo>
                  <a:pt x="10241960" y="5408474"/>
                </a:lnTo>
                <a:lnTo>
                  <a:pt x="0" y="54084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797598" y="2261133"/>
            <a:ext cx="2738845" cy="5587033"/>
          </a:xfrm>
          <a:custGeom>
            <a:avLst/>
            <a:gdLst/>
            <a:ahLst/>
            <a:cxnLst/>
            <a:rect r="r" b="b" t="t" l="l"/>
            <a:pathLst>
              <a:path h="5587033" w="2738845">
                <a:moveTo>
                  <a:pt x="0" y="0"/>
                </a:moveTo>
                <a:lnTo>
                  <a:pt x="2738844" y="0"/>
                </a:lnTo>
                <a:lnTo>
                  <a:pt x="2738844" y="5587033"/>
                </a:lnTo>
                <a:lnTo>
                  <a:pt x="0" y="558703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808" t="0" r="-808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41414" y="2151720"/>
            <a:ext cx="5244480" cy="1397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77"/>
              </a:lnSpc>
              <a:spcBef>
                <a:spcPct val="0"/>
              </a:spcBef>
            </a:pPr>
            <a:r>
              <a:rPr lang="en-US" sz="9799" u="sng">
                <a:solidFill>
                  <a:srgbClr val="227C9D"/>
                </a:solidFill>
                <a:latin typeface="DM Sans Bold"/>
              </a:rPr>
              <a:t>Solution: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1414" y="3858361"/>
            <a:ext cx="6251614" cy="4046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52"/>
              </a:lnSpc>
            </a:pPr>
            <a:r>
              <a:rPr lang="en-US" sz="3200">
                <a:solidFill>
                  <a:srgbClr val="737373"/>
                </a:solidFill>
                <a:latin typeface="DM Sans"/>
              </a:rPr>
              <a:t>We have made console based  app(using CPP) and a </a:t>
            </a:r>
          </a:p>
          <a:p>
            <a:pPr algn="l">
              <a:lnSpc>
                <a:spcPts val="3552"/>
              </a:lnSpc>
            </a:pPr>
            <a:r>
              <a:rPr lang="en-US" sz="3200">
                <a:solidFill>
                  <a:srgbClr val="737373"/>
                </a:solidFill>
                <a:latin typeface="DM Sans"/>
              </a:rPr>
              <a:t>Graphiclal User Interface</a:t>
            </a:r>
          </a:p>
          <a:p>
            <a:pPr algn="l">
              <a:lnSpc>
                <a:spcPts val="3552"/>
              </a:lnSpc>
              <a:spcBef>
                <a:spcPct val="0"/>
              </a:spcBef>
            </a:pPr>
            <a:r>
              <a:rPr lang="en-US" sz="3200">
                <a:solidFill>
                  <a:srgbClr val="737373"/>
                </a:solidFill>
                <a:latin typeface="DM Sans"/>
              </a:rPr>
              <a:t>(using HTML,CSS,JS).To solve the core problem of task i.e. rescheduling and reminder we have used Data Structures and used some algorithms to come up with the final solution.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178394" y="9170953"/>
            <a:ext cx="8509776" cy="434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0"/>
              </a:lnSpc>
              <a:spcBef>
                <a:spcPct val="0"/>
              </a:spcBef>
            </a:pPr>
            <a:r>
              <a:rPr lang="en-US" sz="3000">
                <a:solidFill>
                  <a:srgbClr val="737373"/>
                </a:solidFill>
                <a:latin typeface="DM Sans"/>
              </a:rPr>
              <a:t>Now lets dive into the Algorithms ....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2710979" y="1865993"/>
            <a:ext cx="12866041" cy="1330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u="sng">
                <a:solidFill>
                  <a:srgbClr val="227C9D"/>
                </a:solidFill>
                <a:latin typeface="Kollektif Bold"/>
              </a:rPr>
              <a:t>ALGORITHM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208407" y="4003773"/>
            <a:ext cx="18079593" cy="3897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5"/>
              </a:lnSpc>
            </a:pPr>
            <a:r>
              <a:rPr lang="en-US" sz="3500">
                <a:solidFill>
                  <a:srgbClr val="737373"/>
                </a:solidFill>
                <a:latin typeface="DM Sans"/>
              </a:rPr>
              <a:t>We  have used  Doubly  Linkes List for  arrangement of tasks in systematic and required way...</a:t>
            </a:r>
          </a:p>
          <a:p>
            <a:pPr algn="ctr">
              <a:lnSpc>
                <a:spcPts val="3885"/>
              </a:lnSpc>
            </a:pPr>
          </a:p>
          <a:p>
            <a:pPr algn="ctr">
              <a:lnSpc>
                <a:spcPts val="3885"/>
              </a:lnSpc>
            </a:pPr>
            <a:r>
              <a:rPr lang="en-US" sz="3500">
                <a:solidFill>
                  <a:srgbClr val="737373"/>
                </a:solidFill>
                <a:latin typeface="DM Sans"/>
              </a:rPr>
              <a:t>Once the Program is terminated the data given by the user is not erased but it is rather stored in file using the concept of file writing.</a:t>
            </a:r>
          </a:p>
          <a:p>
            <a:pPr algn="ctr">
              <a:lnSpc>
                <a:spcPts val="3885"/>
              </a:lnSpc>
            </a:pPr>
          </a:p>
          <a:p>
            <a:pPr algn="ctr">
              <a:lnSpc>
                <a:spcPts val="3885"/>
              </a:lnSpc>
            </a:pPr>
            <a:r>
              <a:rPr lang="en-US" sz="3500">
                <a:solidFill>
                  <a:srgbClr val="737373"/>
                </a:solidFill>
                <a:latin typeface="DM Sans"/>
              </a:rPr>
              <a:t>The content of the files are rewritten into the corresponding</a:t>
            </a:r>
          </a:p>
          <a:p>
            <a:pPr algn="ctr">
              <a:lnSpc>
                <a:spcPts val="3885"/>
              </a:lnSpc>
              <a:spcBef>
                <a:spcPct val="0"/>
              </a:spcBef>
            </a:pPr>
            <a:r>
              <a:rPr lang="en-US" sz="3500">
                <a:solidFill>
                  <a:srgbClr val="737373"/>
                </a:solidFill>
                <a:latin typeface="DM Sans"/>
              </a:rPr>
              <a:t> linked list every time the code is run.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710979" y="240280"/>
            <a:ext cx="12866041" cy="1330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u="sng">
                <a:solidFill>
                  <a:srgbClr val="227C9D"/>
                </a:solidFill>
                <a:latin typeface="Kollektif Bold"/>
              </a:rPr>
              <a:t>ALGORITHM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25825" y="1891730"/>
            <a:ext cx="15036462" cy="377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5"/>
              </a:lnSpc>
            </a:pPr>
            <a:r>
              <a:rPr lang="en-US" sz="3500">
                <a:solidFill>
                  <a:srgbClr val="737373"/>
                </a:solidFill>
                <a:latin typeface="DM Sans"/>
              </a:rPr>
              <a:t>The program is made completely dependent on user responses.</a:t>
            </a:r>
          </a:p>
          <a:p>
            <a:pPr algn="ctr">
              <a:lnSpc>
                <a:spcPts val="3885"/>
              </a:lnSpc>
            </a:pPr>
            <a:r>
              <a:rPr lang="en-US" sz="3500">
                <a:solidFill>
                  <a:srgbClr val="737373"/>
                </a:solidFill>
                <a:latin typeface="DM Sans"/>
              </a:rPr>
              <a:t>For the insertion of task, valid input data is taken and then a Node is made </a:t>
            </a:r>
          </a:p>
          <a:p>
            <a:pPr algn="ctr">
              <a:lnSpc>
                <a:spcPts val="3885"/>
              </a:lnSpc>
            </a:pPr>
            <a:r>
              <a:rPr lang="en-US" sz="3500">
                <a:solidFill>
                  <a:srgbClr val="737373"/>
                </a:solidFill>
                <a:latin typeface="DM Sans"/>
              </a:rPr>
              <a:t>which is then inserted in the list as shown in the clip below.</a:t>
            </a:r>
          </a:p>
          <a:p>
            <a:pPr algn="ctr">
              <a:lnSpc>
                <a:spcPts val="3885"/>
              </a:lnSpc>
            </a:pPr>
          </a:p>
          <a:p>
            <a:pPr algn="ctr">
              <a:lnSpc>
                <a:spcPts val="3885"/>
              </a:lnSpc>
            </a:pPr>
            <a:r>
              <a:rPr lang="en-US" sz="3500">
                <a:solidFill>
                  <a:srgbClr val="737373"/>
                </a:solidFill>
                <a:latin typeface="DM Sans"/>
              </a:rPr>
              <a:t>Time complexity of insertion: O(n) </a:t>
            </a:r>
          </a:p>
          <a:p>
            <a:pPr algn="ctr">
              <a:lnSpc>
                <a:spcPts val="3885"/>
              </a:lnSpc>
            </a:pPr>
            <a:r>
              <a:rPr lang="en-US" sz="3500">
                <a:solidFill>
                  <a:srgbClr val="737373"/>
                </a:solidFill>
                <a:latin typeface="DM Sans"/>
              </a:rPr>
              <a:t>Space complexity of insertion: O(1)</a:t>
            </a:r>
          </a:p>
          <a:p>
            <a:pPr algn="ctr">
              <a:lnSpc>
                <a:spcPts val="2997"/>
              </a:lnSpc>
              <a:spcBef>
                <a:spcPct val="0"/>
              </a:spcBef>
            </a:pPr>
            <a:r>
              <a:rPr lang="en-US" sz="2700">
                <a:solidFill>
                  <a:srgbClr val="737373"/>
                </a:solidFill>
                <a:latin typeface="DM Sans"/>
              </a:rPr>
              <a:t>(</a:t>
            </a:r>
            <a:r>
              <a:rPr lang="en-US" sz="2700">
                <a:solidFill>
                  <a:srgbClr val="737373"/>
                </a:solidFill>
                <a:latin typeface="DM Sans"/>
              </a:rPr>
              <a:t>where n=number of nodes in the list.)</a:t>
            </a:r>
          </a:p>
        </p:txBody>
      </p:sp>
      <p:pic>
        <p:nvPicPr>
          <p:cNvPr name="Picture 24" id="24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>
                  <p14:trim st="0.0000" end="5082.5550"/>
                </p14:media>
              </p:ext>
            </p:extLst>
          </p:nvPr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5765070" y="6237036"/>
            <a:ext cx="7062771" cy="397280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2" id="22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657" t="0" r="657" b="0"/>
          <a:stretch>
            <a:fillRect/>
          </a:stretch>
        </p:blipFill>
        <p:spPr>
          <a:xfrm flipH="false" flipV="false" rot="0">
            <a:off x="5281966" y="5036328"/>
            <a:ext cx="8116441" cy="4626371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2710979" y="240280"/>
            <a:ext cx="12866041" cy="1330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u="sng">
                <a:solidFill>
                  <a:srgbClr val="227C9D"/>
                </a:solidFill>
                <a:latin typeface="Kollektif Bold"/>
              </a:rPr>
              <a:t>ALGORITHM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25825" y="1891730"/>
            <a:ext cx="15036462" cy="2926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5"/>
              </a:lnSpc>
            </a:pPr>
            <a:r>
              <a:rPr lang="en-US" sz="3500">
                <a:solidFill>
                  <a:srgbClr val="737373"/>
                </a:solidFill>
                <a:latin typeface="DM Sans"/>
              </a:rPr>
              <a:t>If we want to delete a particular task then we will search through the list and find the task and make required changes for the deletion of the task(Node).</a:t>
            </a:r>
          </a:p>
          <a:p>
            <a:pPr algn="ctr">
              <a:lnSpc>
                <a:spcPts val="3885"/>
              </a:lnSpc>
            </a:pPr>
            <a:r>
              <a:rPr lang="en-US" sz="3500">
                <a:solidFill>
                  <a:srgbClr val="737373"/>
                </a:solidFill>
                <a:latin typeface="DM Sans"/>
              </a:rPr>
              <a:t>Time complexity of deletion: O(n) </a:t>
            </a:r>
          </a:p>
          <a:p>
            <a:pPr algn="ctr">
              <a:lnSpc>
                <a:spcPts val="3885"/>
              </a:lnSpc>
            </a:pPr>
            <a:r>
              <a:rPr lang="en-US" sz="3500">
                <a:solidFill>
                  <a:srgbClr val="737373"/>
                </a:solidFill>
                <a:latin typeface="DM Sans"/>
              </a:rPr>
              <a:t>Space complexity of deletion: O(1)</a:t>
            </a:r>
          </a:p>
          <a:p>
            <a:pPr algn="ctr">
              <a:lnSpc>
                <a:spcPts val="3885"/>
              </a:lnSpc>
              <a:spcBef>
                <a:spcPct val="0"/>
              </a:spcBef>
            </a:pPr>
            <a:r>
              <a:rPr lang="en-US" sz="3500">
                <a:solidFill>
                  <a:srgbClr val="737373"/>
                </a:solidFill>
                <a:latin typeface="DM Sans"/>
              </a:rPr>
              <a:t>(where n=number of nodes in the list.)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10979" y="2656373"/>
            <a:ext cx="12866041" cy="1330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u="sng">
                <a:solidFill>
                  <a:srgbClr val="227C9D"/>
                </a:solidFill>
                <a:latin typeface="Kollektif Bold"/>
              </a:rPr>
              <a:t>ALGORITHM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5400000">
            <a:off x="12770705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-10800000">
            <a:off x="12770705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712436" y="4378162"/>
            <a:ext cx="12866041" cy="3806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9"/>
              </a:lnSpc>
            </a:pPr>
            <a:r>
              <a:rPr lang="en-US" sz="3900">
                <a:solidFill>
                  <a:srgbClr val="737373"/>
                </a:solidFill>
                <a:latin typeface="DM Sans"/>
              </a:rPr>
              <a:t>We have made a reminder function which scans the task within 12hrs  and reminds the tasks coming within that time period.</a:t>
            </a:r>
          </a:p>
          <a:p>
            <a:pPr algn="ctr">
              <a:lnSpc>
                <a:spcPts val="4329"/>
              </a:lnSpc>
            </a:pPr>
          </a:p>
          <a:p>
            <a:pPr algn="ctr">
              <a:lnSpc>
                <a:spcPts val="4329"/>
              </a:lnSpc>
              <a:spcBef>
                <a:spcPct val="0"/>
              </a:spcBef>
            </a:pPr>
            <a:r>
              <a:rPr lang="en-US" sz="3900">
                <a:solidFill>
                  <a:srgbClr val="737373"/>
                </a:solidFill>
                <a:latin typeface="DM Sans"/>
              </a:rPr>
              <a:t>The time period reminder i.e. 12 hr. can be changed just by changing the value given in the function call statement of reminder function in the main function.</a:t>
            </a: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37623" y="978786"/>
            <a:ext cx="11898951" cy="1021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00"/>
              </a:lnSpc>
            </a:pPr>
            <a:r>
              <a:rPr lang="en-US" sz="7600" u="sng">
                <a:solidFill>
                  <a:srgbClr val="227C9D"/>
                </a:solidFill>
                <a:latin typeface="Kollektif Bold"/>
              </a:rPr>
              <a:t>ALTERNATE ALGORITHM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21" id="21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4" id="34"/>
          <p:cNvSpPr txBox="true"/>
          <p:nvPr/>
        </p:nvSpPr>
        <p:spPr>
          <a:xfrm rot="0">
            <a:off x="3863654" y="2543440"/>
            <a:ext cx="10719600" cy="597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737373"/>
                </a:solidFill>
                <a:latin typeface="DM Sans"/>
              </a:rPr>
              <a:t>We have made another implementation which uses hash tables instead of linked lists , the main purpose for this is to change the time complexity of insertion and deletion from O(n) to O(1).</a:t>
            </a:r>
          </a:p>
          <a:p>
            <a:pPr algn="ctr">
              <a:lnSpc>
                <a:spcPts val="4320"/>
              </a:lnSpc>
            </a:pPr>
          </a:p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737373"/>
                </a:solidFill>
                <a:latin typeface="DM Sans"/>
              </a:rPr>
              <a:t>There is a function which calculates a specific value or key for each entry of date, time , priority which is also known hash function. According to the hash value , the file is stored inside the system‘s memory and which has the address of the hash value created.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DAGEcb4ZELc</dc:identifier>
  <dcterms:modified xsi:type="dcterms:W3CDTF">2011-08-01T06:04:30Z</dcterms:modified>
  <cp:revision>1</cp:revision>
  <dc:title>P.11 Task manager</dc:title>
</cp:coreProperties>
</file>